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7" r:id="rId5"/>
    <p:sldId id="263" r:id="rId6"/>
    <p:sldId id="258" r:id="rId7"/>
    <p:sldId id="259" r:id="rId8"/>
    <p:sldId id="260" r:id="rId9"/>
    <p:sldId id="261" r:id="rId10"/>
    <p:sldId id="262" r:id="rId11"/>
    <p:sldId id="256" r:id="rId12"/>
    <p:sldId id="26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2F"/>
    <a:srgbClr val="C4661F"/>
    <a:srgbClr val="F9EBC7"/>
    <a:srgbClr val="D3D7BA"/>
    <a:srgbClr val="783D19"/>
    <a:srgbClr val="B99470"/>
    <a:srgbClr val="FFD653"/>
    <a:srgbClr val="FEFAE0"/>
    <a:srgbClr val="A9B388"/>
    <a:srgbClr val="FFE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30153-3070-45CB-AF6B-9B9AB28E43E0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C4EE9-548F-4829-95B9-0F68C665D0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08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C4EE9-548F-4829-95B9-0F68C665D06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6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83F5C-DA1E-DB9D-438C-8D1E4A85B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DDC7D4-E1C2-4D3A-1339-2F095964D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B68F52-5CBB-0274-59C5-36D025BE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D5B648-136D-B2F4-7205-A332A4E22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A1C923-2E3F-7C0F-E33C-4D3D1B42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04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3CFA3-D170-D131-A91D-11C8ACAA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24391F-0D08-8A08-9FCC-5C2E93622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C8B043-2534-FA16-091B-3899D1D8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5E5C9E-0B2A-A27F-2369-BC2C1A5A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CF4D7E-19DE-0722-BECE-EB8821F5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73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D34B19-821E-FBC1-63E4-FEE664DAE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274EED-EBBE-9356-A5C9-3D0883B3B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B65C1F-6119-51ED-B09E-7A9F8C8B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137889-435A-F308-17AA-8197F48B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FEEB27-024C-AAFC-BD9C-792A1AF2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38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28A8A-6E44-73A3-159E-6DF8C2CC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0F7698-0437-8AA2-8B2D-A1B1476DD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7A0C33-FE1C-1BD8-252A-94DEDE2A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3A76A-8663-71AA-BBD8-7E6BB615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314546-2187-4D80-05EF-C8522F26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45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F613A-2C09-AF0A-18E1-565DF1DB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BD0453-DD84-1ED4-4709-2A0CD1718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855CC4-3CCB-6596-000D-7A044065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B62F95-5396-F93F-2340-0A677993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56BF34-3688-2B9F-0CDA-DE51FEFA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37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84B9F-1359-BABB-D015-2CDDBDDD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7DAD0A-BF45-68CF-4026-B8F629D01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41597D-9012-676C-59D1-BEA2745AD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F34DBF-28CD-A6C9-A18C-2F8A8B10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4F28FD-E716-779E-7BEF-65CD0010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1D01F0-BD17-94F3-AD42-88641A50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97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A7DA3-4F4D-AF05-2ED4-C8E56E50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0B0F13-8511-D0EF-3C1C-7CFFCE09F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1263B2-5F17-BC53-8C95-5DAD61C6F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9BB9E16-BEAC-7D2F-76BD-8B6A3D07A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CD5B24-123D-CD37-6AC4-266B9CF0A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79241E0-2D3F-318E-2B39-50B44946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156F9A-E5F4-63C2-560A-C7BE3B57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AE6233B-C443-CE2F-4417-8CAFFB88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02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5C1B6-1275-EEA9-66EC-67EDE167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1C6529E-108F-6FF5-28DE-C73274C1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F667AC-4347-6416-7065-ACC9A94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FF2491-347C-D694-7F22-C90EBF90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45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EC00ACE-9E48-3954-B1BF-42764965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7584425-38F2-C233-B75C-E782D770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3410F5-457C-B642-8740-77FB83D0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77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D8D4B-1F57-DD0D-C677-BE66BBB4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596B71-5B49-62A3-4E9B-1B88D9EDB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108197-66B7-8CC4-B911-FC726D0F4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6A8A84-ECEE-5E1E-3059-45459D3A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378341-7C7F-A7A3-7DD1-DF22C500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274A4A-863C-F7A9-A478-76734C70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71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E6D30-2029-F645-E02C-F6C1A1E6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2546A3-0CB0-5027-CD64-8BBF64782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1C7C3C-A696-6E7C-8E13-D488E6987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E518C3-0CBA-D8B9-8AD5-9DBD8BEA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4B4AFC-F95D-4328-CB26-2CAB5750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3500CC-C2DD-AFCB-1B33-96862A7F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0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212DF4E-C8B4-1FC5-C9B4-283926F8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CFCCC6-754E-97C8-6BB8-52E9B1107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1F97AB-3FBC-539D-6EF2-CABE42E9E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243B9-002A-4CED-B936-FBF96967645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B43858-3427-2B42-06E5-EEB46BB13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FCEE45-8BFE-6E89-05C6-F232478DE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38E1E-CDD9-402D-8D60-FC8550F439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36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6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ag of fruits and vegetables&#10;&#10;Description automatically generated">
            <a:extLst>
              <a:ext uri="{FF2B5EF4-FFF2-40B4-BE49-F238E27FC236}">
                <a16:creationId xmlns:a16="http://schemas.microsoft.com/office/drawing/2014/main" id="{34820F55-9E26-8663-7F96-A7C1718A05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5255" y="-6696"/>
            <a:ext cx="12215648" cy="52644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F544F9-D6B4-53A8-D2AE-7340201C1F9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811645" y="1107407"/>
            <a:ext cx="6581847" cy="30362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6000" b="1">
                <a:solidFill>
                  <a:srgbClr val="F9EBC7"/>
                </a:solidFill>
                <a:latin typeface="Bookman Old Style"/>
                <a:ea typeface="Microsoft JhengHei"/>
                <a:cs typeface="JasmineUPC"/>
              </a:rPr>
              <a:t>A perda de alimentos pela má conservação</a:t>
            </a:r>
            <a:endParaRPr lang="pt-BR" sz="6000" b="1" noProof="1">
              <a:solidFill>
                <a:srgbClr val="F9EBC7"/>
              </a:solidFill>
              <a:latin typeface="Bookman Old Style"/>
              <a:ea typeface="Microsoft JhengHei"/>
              <a:cs typeface="JasmineUPC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ABC7FA9E-55CB-6549-30CA-522F81EB29E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46762" y="797563"/>
            <a:ext cx="4021138" cy="4508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pt-BR" sz="2000" dirty="0">
                <a:solidFill>
                  <a:srgbClr val="F9EBC7"/>
                </a:solidFill>
                <a:latin typeface="MS PGothic"/>
                <a:ea typeface="MS PGothic"/>
              </a:rPr>
              <a:t>PROJETO E </a:t>
            </a:r>
            <a:r>
              <a:rPr lang="pt-BR" sz="2000" noProof="1">
                <a:solidFill>
                  <a:srgbClr val="F9EBC7"/>
                </a:solidFill>
                <a:latin typeface="MS PGothic"/>
                <a:ea typeface="MS PGothic"/>
              </a:rPr>
              <a:t>INOVAÇÃO</a:t>
            </a:r>
            <a:endParaRPr lang="pt-BR" sz="2000" dirty="0">
              <a:solidFill>
                <a:srgbClr val="A9B388"/>
              </a:solidFill>
              <a:latin typeface="MS PGothic"/>
              <a:ea typeface="MS PGothic"/>
              <a:cs typeface="Calibri"/>
            </a:endParaRPr>
          </a:p>
        </p:txBody>
      </p:sp>
      <p:pic>
        <p:nvPicPr>
          <p:cNvPr id="5" name="Picture 4" descr="A logo with text on it&#10;&#10;Description automatically generated">
            <a:extLst>
              <a:ext uri="{FF2B5EF4-FFF2-40B4-BE49-F238E27FC236}">
                <a16:creationId xmlns:a16="http://schemas.microsoft.com/office/drawing/2014/main" id="{18FC80B5-35A3-5185-05E4-9D9DF924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11" y="182642"/>
            <a:ext cx="2517641" cy="16135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5F7D061-3464-D090-B908-96AC3F5A58D8}"/>
              </a:ext>
            </a:extLst>
          </p:cNvPr>
          <p:cNvSpPr txBox="1"/>
          <p:nvPr/>
        </p:nvSpPr>
        <p:spPr>
          <a:xfrm>
            <a:off x="2800949" y="4290279"/>
            <a:ext cx="658184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200">
                <a:solidFill>
                  <a:srgbClr val="FEFAE0"/>
                </a:solidFill>
                <a:latin typeface="JasmineUPC"/>
                <a:cs typeface="Times New Roman"/>
              </a:rPr>
              <a:t>Em decorrência de descuido com </a:t>
            </a:r>
            <a:r>
              <a:rPr lang="pt-BR" sz="3200">
                <a:solidFill>
                  <a:srgbClr val="FEFAE0"/>
                </a:solidFill>
                <a:latin typeface="JasmineUPC"/>
                <a:ea typeface="MS Gothic"/>
                <a:cs typeface="Times New Roman"/>
              </a:rPr>
              <a:t>temperatura</a:t>
            </a:r>
            <a:r>
              <a:rPr lang="pt-BR" sz="3200">
                <a:solidFill>
                  <a:srgbClr val="FEFAE0"/>
                </a:solidFill>
                <a:latin typeface="JasmineUPC"/>
                <a:cs typeface="Times New Roman"/>
              </a:rPr>
              <a:t> e umidade</a:t>
            </a:r>
          </a:p>
        </p:txBody>
      </p:sp>
      <p:sp>
        <p:nvSpPr>
          <p:cNvPr id="7" name="CaixaDeTexto 5">
            <a:extLst>
              <a:ext uri="{FF2B5EF4-FFF2-40B4-BE49-F238E27FC236}">
                <a16:creationId xmlns:a16="http://schemas.microsoft.com/office/drawing/2014/main" id="{39FA9EEF-D09C-BC14-1D08-BEB78AC0357C}"/>
              </a:ext>
            </a:extLst>
          </p:cNvPr>
          <p:cNvSpPr txBox="1"/>
          <p:nvPr/>
        </p:nvSpPr>
        <p:spPr>
          <a:xfrm>
            <a:off x="182915" y="5477469"/>
            <a:ext cx="1183930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>
                <a:solidFill>
                  <a:srgbClr val="FEFAE0"/>
                </a:solidFill>
                <a:latin typeface="JasmineUPC"/>
                <a:cs typeface="Times New Roman"/>
              </a:rPr>
              <a:t>Integrantes do Grupo: Julia Damacena de Moura, Lucas Oristanio Faes, Luka Eiji Tamazato, Maycon da Silva Nogueira, Patrick De Lima Rodrigues, Thiago Thomaz Sales Conceição, Vinicius A. Zirondi, Yasmin Angelica Oliveira</a:t>
            </a:r>
          </a:p>
        </p:txBody>
      </p:sp>
    </p:spTree>
    <p:extLst>
      <p:ext uri="{BB962C8B-B14F-4D97-AF65-F5344CB8AC3E}">
        <p14:creationId xmlns:p14="http://schemas.microsoft.com/office/powerpoint/2010/main" val="6688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1C1B767-19BD-93E3-8D96-CD838577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45130" y="0"/>
            <a:ext cx="5946870" cy="695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19F027-6BF0-AFA9-886C-20582363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46" y="321515"/>
            <a:ext cx="6202097" cy="872482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FEFAE0"/>
                </a:solidFill>
                <a:latin typeface="Bookman Old Style"/>
                <a:cs typeface="Calibri Light"/>
              </a:rPr>
              <a:t>1- Contextualização</a:t>
            </a:r>
            <a:endParaRPr lang="en-US">
              <a:solidFill>
                <a:srgbClr val="FEFAE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3F7175-D5E7-304F-8BC2-8E4411419486}"/>
              </a:ext>
            </a:extLst>
          </p:cNvPr>
          <p:cNvSpPr txBox="1"/>
          <p:nvPr/>
        </p:nvSpPr>
        <p:spPr>
          <a:xfrm>
            <a:off x="806021" y="1628874"/>
            <a:ext cx="514085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Com o </a:t>
            </a:r>
            <a:r>
              <a:rPr lang="pt-BR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aumento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expressivo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da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população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mundial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,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cresceu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-se a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demanda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de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criar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novas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tecnologias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para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produzir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mais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e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todos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terem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a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possibilidade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de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concluir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no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mínimo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três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refeições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para combater a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fome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e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desnutrição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da </a:t>
            </a:r>
            <a:r>
              <a:rPr lang="pt-BR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população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5979B-7892-881F-AA9F-585C3CC185B2}"/>
              </a:ext>
            </a:extLst>
          </p:cNvPr>
          <p:cNvSpPr txBox="1"/>
          <p:nvPr/>
        </p:nvSpPr>
        <p:spPr>
          <a:xfrm>
            <a:off x="6959026" y="1998437"/>
            <a:ext cx="393757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na</a:t>
            </a:r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produção</a:t>
            </a:r>
            <a:endParaRPr lang="en-US" sz="2800">
              <a:solidFill>
                <a:srgbClr val="FEFAE0"/>
              </a:solidFill>
              <a:latin typeface="JasmineUPC"/>
              <a:cs typeface="Times New Roman"/>
            </a:endParaRPr>
          </a:p>
          <a:p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na</a:t>
            </a:r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 </a:t>
            </a:r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pós</a:t>
            </a:r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 </a:t>
            </a:r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colheita</a:t>
            </a:r>
            <a:endParaRPr lang="en-US" sz="2800">
              <a:solidFill>
                <a:srgbClr val="FEFAE0"/>
              </a:solidFill>
              <a:latin typeface="JasmineUPC"/>
              <a:cs typeface="Times New Roman"/>
            </a:endParaRPr>
          </a:p>
          <a:p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no </a:t>
            </a:r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processameto</a:t>
            </a:r>
            <a:endParaRPr lang="en-US" sz="2800">
              <a:solidFill>
                <a:srgbClr val="FEFAE0"/>
              </a:solidFill>
              <a:latin typeface="JasmineUPC"/>
              <a:cs typeface="Times New Roman"/>
            </a:endParaRPr>
          </a:p>
          <a:p>
            <a:pPr algn="just"/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não</a:t>
            </a:r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 </a:t>
            </a:r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colhimento</a:t>
            </a:r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,</a:t>
            </a:r>
          </a:p>
          <a:p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Danificado</a:t>
            </a:r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 no </a:t>
            </a:r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armazenamento</a:t>
            </a:r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 e/</a:t>
            </a:r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ou</a:t>
            </a:r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cs typeface="Times New Roman"/>
              </a:rPr>
              <a:t>transporte</a:t>
            </a:r>
            <a:r>
              <a:rPr lang="en-US" sz="2800">
                <a:solidFill>
                  <a:srgbClr val="FEFAE0"/>
                </a:solidFill>
                <a:latin typeface="JasmineUPC"/>
                <a:cs typeface="Times New Roman"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57622E-4D37-DD3D-6828-170CD1C38534}"/>
              </a:ext>
            </a:extLst>
          </p:cNvPr>
          <p:cNvSpPr txBox="1"/>
          <p:nvPr/>
        </p:nvSpPr>
        <p:spPr>
          <a:xfrm>
            <a:off x="800946" y="4245206"/>
            <a:ext cx="514085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Atualmente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, o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Brasil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ocupa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o ranking dos </a:t>
            </a:r>
            <a:r>
              <a:rPr lang="en-US" sz="2800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10 </a:t>
            </a:r>
            <a:r>
              <a:rPr lang="en-US" sz="2800" err="1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países</a:t>
            </a:r>
            <a:r>
              <a:rPr lang="en-US" sz="2800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 que </a:t>
            </a:r>
            <a:r>
              <a:rPr lang="en-US" sz="2800" err="1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mais</a:t>
            </a:r>
            <a:r>
              <a:rPr lang="en-US" sz="2800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perdem</a:t>
            </a:r>
            <a:r>
              <a:rPr lang="en-US" sz="2800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alimentos</a:t>
            </a:r>
            <a:r>
              <a:rPr lang="en-US" sz="2800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 no </a:t>
            </a:r>
            <a:r>
              <a:rPr lang="en-US" sz="2800" err="1">
                <a:solidFill>
                  <a:srgbClr val="FEFAE0"/>
                </a:solidFill>
                <a:highlight>
                  <a:srgbClr val="B99470"/>
                </a:highlight>
                <a:latin typeface="JasmineUPC"/>
                <a:ea typeface="+mn-lt"/>
                <a:cs typeface="Times New Roman"/>
              </a:rPr>
              <a:t>mundo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, com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cerca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de 35% da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produção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sendo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desperdiçada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todos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os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</a:t>
            </a:r>
            <a:r>
              <a:rPr lang="en-US" sz="2800" err="1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anos</a:t>
            </a:r>
            <a:r>
              <a:rPr lang="en-US" sz="2800">
                <a:solidFill>
                  <a:srgbClr val="FEFAE0"/>
                </a:solidFill>
                <a:latin typeface="JasmineUPC"/>
                <a:ea typeface="+mn-lt"/>
                <a:cs typeface="Times New Roman"/>
              </a:rPr>
              <a:t> (Food and Agriculture Organization of the United Nations, 2015).</a:t>
            </a:r>
          </a:p>
          <a:p>
            <a:pPr algn="just"/>
            <a:endParaRPr lang="pt-B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70CE54-FE6F-0A59-9E26-F3698DB10F6E}"/>
              </a:ext>
            </a:extLst>
          </p:cNvPr>
          <p:cNvSpPr txBox="1">
            <a:spLocks/>
          </p:cNvSpPr>
          <p:nvPr/>
        </p:nvSpPr>
        <p:spPr>
          <a:xfrm>
            <a:off x="6656026" y="1628874"/>
            <a:ext cx="1330711" cy="478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>
                <a:solidFill>
                  <a:srgbClr val="FEFAE0"/>
                </a:solidFill>
                <a:latin typeface="Bookman Old Style"/>
                <a:cs typeface="Calibri Light"/>
              </a:rPr>
              <a:t>Perdas</a:t>
            </a:r>
            <a:endParaRPr lang="en-US" sz="2400">
              <a:solidFill>
                <a:srgbClr val="FEFAE0"/>
              </a:solidFill>
            </a:endParaRPr>
          </a:p>
        </p:txBody>
      </p:sp>
      <p:pic>
        <p:nvPicPr>
          <p:cNvPr id="8" name="Gráfico 7" descr="Marca de seleção com preenchimento sólido">
            <a:extLst>
              <a:ext uri="{FF2B5EF4-FFF2-40B4-BE49-F238E27FC236}">
                <a16:creationId xmlns:a16="http://schemas.microsoft.com/office/drawing/2014/main" id="{D6B1F8E4-B123-C5F6-AF75-65127D767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6026" y="2142080"/>
            <a:ext cx="303000" cy="303000"/>
          </a:xfrm>
          <a:prstGeom prst="rect">
            <a:avLst/>
          </a:prstGeom>
        </p:spPr>
      </p:pic>
      <p:pic>
        <p:nvPicPr>
          <p:cNvPr id="9" name="Gráfico 8" descr="Marca de seleção com preenchimento sólido">
            <a:extLst>
              <a:ext uri="{FF2B5EF4-FFF2-40B4-BE49-F238E27FC236}">
                <a16:creationId xmlns:a16="http://schemas.microsoft.com/office/drawing/2014/main" id="{1B800BD6-215B-B826-E368-4793DFF6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6026" y="2545715"/>
            <a:ext cx="303000" cy="303000"/>
          </a:xfrm>
          <a:prstGeom prst="rect">
            <a:avLst/>
          </a:prstGeom>
        </p:spPr>
      </p:pic>
      <p:pic>
        <p:nvPicPr>
          <p:cNvPr id="10" name="Gráfico 9" descr="Marca de seleção com preenchimento sólido">
            <a:extLst>
              <a:ext uri="{FF2B5EF4-FFF2-40B4-BE49-F238E27FC236}">
                <a16:creationId xmlns:a16="http://schemas.microsoft.com/office/drawing/2014/main" id="{D41B51E9-6C12-9417-1215-E05261B4B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2006" y="2970322"/>
            <a:ext cx="303000" cy="303000"/>
          </a:xfrm>
          <a:prstGeom prst="rect">
            <a:avLst/>
          </a:prstGeom>
        </p:spPr>
      </p:pic>
      <p:pic>
        <p:nvPicPr>
          <p:cNvPr id="11" name="Gráfico 10" descr="Marca de seleção com preenchimento sólido">
            <a:extLst>
              <a:ext uri="{FF2B5EF4-FFF2-40B4-BE49-F238E27FC236}">
                <a16:creationId xmlns:a16="http://schemas.microsoft.com/office/drawing/2014/main" id="{4FDB4659-1D8F-3066-BBDC-F7830EC9C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2006" y="3416965"/>
            <a:ext cx="303000" cy="303000"/>
          </a:xfrm>
          <a:prstGeom prst="rect">
            <a:avLst/>
          </a:prstGeom>
        </p:spPr>
      </p:pic>
      <p:pic>
        <p:nvPicPr>
          <p:cNvPr id="12" name="Gráfico 11" descr="Marca de seleção com preenchimento sólido">
            <a:extLst>
              <a:ext uri="{FF2B5EF4-FFF2-40B4-BE49-F238E27FC236}">
                <a16:creationId xmlns:a16="http://schemas.microsoft.com/office/drawing/2014/main" id="{D744605E-C0F7-F81A-E73D-0CE76514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6026" y="3827835"/>
            <a:ext cx="303000" cy="3030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926AFEA-4CB9-0516-CECB-F174AAF36C54}"/>
              </a:ext>
            </a:extLst>
          </p:cNvPr>
          <p:cNvSpPr txBox="1"/>
          <p:nvPr/>
        </p:nvSpPr>
        <p:spPr>
          <a:xfrm>
            <a:off x="6672006" y="5507090"/>
            <a:ext cx="53159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kern="100">
                <a:solidFill>
                  <a:srgbClr val="FEFAE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É a falta de aproveitamento de um alimento</a:t>
            </a:r>
          </a:p>
          <a:p>
            <a:r>
              <a:rPr lang="pt-BR" sz="2800" kern="100">
                <a:solidFill>
                  <a:srgbClr val="FEFAE0"/>
                </a:solidFill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que serviria para outro indivíduo.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FB4A8-CCC5-E255-F31F-263115065A2B}"/>
              </a:ext>
            </a:extLst>
          </p:cNvPr>
          <p:cNvSpPr txBox="1">
            <a:spLocks/>
          </p:cNvSpPr>
          <p:nvPr/>
        </p:nvSpPr>
        <p:spPr>
          <a:xfrm>
            <a:off x="6672006" y="5015461"/>
            <a:ext cx="2308708" cy="478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>
                <a:solidFill>
                  <a:srgbClr val="FEFAE0"/>
                </a:solidFill>
                <a:latin typeface="Bookman Old Style"/>
                <a:cs typeface="Calibri Light"/>
              </a:rPr>
              <a:t>Desperdício</a:t>
            </a:r>
            <a:endParaRPr lang="en-US" sz="2400">
              <a:solidFill>
                <a:srgbClr val="FEFAE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B6DC41-5883-D3BE-448B-CE1A05ED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62401" y="413826"/>
            <a:ext cx="2966226" cy="21410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16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7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2AD3378-0A50-90B3-076C-D8BA70366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0"/>
            <a:ext cx="58674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C5B3033A-D6E6-DE66-80E1-7E3236756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883" y="283111"/>
            <a:ext cx="4159371" cy="1673635"/>
          </a:xfrm>
        </p:spPr>
        <p:txBody>
          <a:bodyPr>
            <a:noAutofit/>
          </a:bodyPr>
          <a:lstStyle/>
          <a:p>
            <a:r>
              <a:rPr lang="pt-BR" sz="2800">
                <a:latin typeface="JasmineUPC" panose="02020603050405020304" pitchFamily="18" charset="-34"/>
                <a:cs typeface="JasmineUPC" panose="02020603050405020304" pitchFamily="18" charset="-34"/>
              </a:rPr>
              <a:t>Segundo a FAO(2019), “cerca de 14% dos alimentos são perdidos antes de chegar aos mercados varejistas em todo o mundo”. 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CD3177D-D5B4-5591-66E2-3A3D42D02D08}"/>
              </a:ext>
            </a:extLst>
          </p:cNvPr>
          <p:cNvSpPr txBox="1">
            <a:spLocks/>
          </p:cNvSpPr>
          <p:nvPr/>
        </p:nvSpPr>
        <p:spPr>
          <a:xfrm>
            <a:off x="435323" y="5149462"/>
            <a:ext cx="4665284" cy="142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0" i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As perdas de alimentos estão localizadas nas fases de produção, armazenamento, embalagem e transporte.</a:t>
            </a:r>
            <a:endParaRPr lang="pt-BR" sz="280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D595C9-84B6-7D1A-BD32-757BED98637D}"/>
              </a:ext>
            </a:extLst>
          </p:cNvPr>
          <p:cNvSpPr txBox="1">
            <a:spLocks/>
          </p:cNvSpPr>
          <p:nvPr/>
        </p:nvSpPr>
        <p:spPr>
          <a:xfrm>
            <a:off x="1421858" y="2616294"/>
            <a:ext cx="3841873" cy="17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000" b="1">
                <a:solidFill>
                  <a:srgbClr val="006E2F"/>
                </a:solidFill>
                <a:latin typeface="Bookman Old Style"/>
                <a:cs typeface="Calibri Light"/>
              </a:rPr>
              <a:t>Onde e qual é o problema?</a:t>
            </a:r>
            <a:endParaRPr lang="en-US" sz="5000">
              <a:solidFill>
                <a:srgbClr val="006E2F"/>
              </a:solidFill>
            </a:endParaRPr>
          </a:p>
        </p:txBody>
      </p:sp>
      <p:pic>
        <p:nvPicPr>
          <p:cNvPr id="9" name="Gráfico 8" descr="Seta: Curva no sentido anti-horário com preenchimento sólido">
            <a:extLst>
              <a:ext uri="{FF2B5EF4-FFF2-40B4-BE49-F238E27FC236}">
                <a16:creationId xmlns:a16="http://schemas.microsoft.com/office/drawing/2014/main" id="{BB329B8C-D6CB-228D-22EC-9AEA52913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750896">
            <a:off x="4410099" y="1796723"/>
            <a:ext cx="1240971" cy="1240971"/>
          </a:xfrm>
          <a:prstGeom prst="rect">
            <a:avLst/>
          </a:prstGeom>
        </p:spPr>
      </p:pic>
      <p:pic>
        <p:nvPicPr>
          <p:cNvPr id="10" name="Gráfico 9" descr="Seta: Curva no sentido anti-horário com preenchimento sólido">
            <a:extLst>
              <a:ext uri="{FF2B5EF4-FFF2-40B4-BE49-F238E27FC236}">
                <a16:creationId xmlns:a16="http://schemas.microsoft.com/office/drawing/2014/main" id="{98AC3AA1-3BE3-7F9D-0F5A-977AB2620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358065">
            <a:off x="621565" y="3745456"/>
            <a:ext cx="1240971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F0E8F-C840-2A0C-BF02-617AEE16F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807" y="235230"/>
            <a:ext cx="9419573" cy="839397"/>
          </a:xfrm>
        </p:spPr>
        <p:txBody>
          <a:bodyPr>
            <a:normAutofit fontScale="90000"/>
          </a:bodyPr>
          <a:lstStyle/>
          <a:p>
            <a:r>
              <a:rPr lang="pt-BR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DE72A9-C841-11B9-DAB8-4BE6BE0F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3" y="1956693"/>
            <a:ext cx="11375571" cy="2944614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4041FEC6-E730-287E-335B-755E3E535EF9}"/>
              </a:ext>
            </a:extLst>
          </p:cNvPr>
          <p:cNvSpPr txBox="1">
            <a:spLocks/>
          </p:cNvSpPr>
          <p:nvPr/>
        </p:nvSpPr>
        <p:spPr>
          <a:xfrm>
            <a:off x="526331" y="4484914"/>
            <a:ext cx="2238641" cy="51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kern="10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Agricultores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E33C9F-AA42-F34A-A750-3B2A0759D8E0}"/>
              </a:ext>
            </a:extLst>
          </p:cNvPr>
          <p:cNvSpPr txBox="1">
            <a:spLocks/>
          </p:cNvSpPr>
          <p:nvPr/>
        </p:nvSpPr>
        <p:spPr>
          <a:xfrm>
            <a:off x="294209" y="532288"/>
            <a:ext cx="11603581" cy="8393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000" b="1">
                <a:solidFill>
                  <a:srgbClr val="A9B388"/>
                </a:solidFill>
                <a:latin typeface="Bookman Old Style"/>
                <a:cs typeface="Calibri Light"/>
              </a:rPr>
              <a:t>Quem sofre com este problema</a:t>
            </a:r>
            <a:endParaRPr lang="en-US" sz="5000">
              <a:solidFill>
                <a:srgbClr val="A9B388"/>
              </a:solidFill>
            </a:endParaRPr>
          </a:p>
        </p:txBody>
      </p:sp>
      <p:sp>
        <p:nvSpPr>
          <p:cNvPr id="18" name="Fluxograma: Documento 17">
            <a:extLst>
              <a:ext uri="{FF2B5EF4-FFF2-40B4-BE49-F238E27FC236}">
                <a16:creationId xmlns:a16="http://schemas.microsoft.com/office/drawing/2014/main" id="{C8363D25-CDDE-45E0-668E-C306ED579A9C}"/>
              </a:ext>
            </a:extLst>
          </p:cNvPr>
          <p:cNvSpPr/>
          <p:nvPr/>
        </p:nvSpPr>
        <p:spPr>
          <a:xfrm rot="10800000" flipH="1">
            <a:off x="0" y="5377540"/>
            <a:ext cx="12300856" cy="1480457"/>
          </a:xfrm>
          <a:prstGeom prst="flowChartDocument">
            <a:avLst/>
          </a:prstGeom>
          <a:solidFill>
            <a:srgbClr val="A9B3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FBBCED9-EDEE-EB2B-9A42-72640165187F}"/>
              </a:ext>
            </a:extLst>
          </p:cNvPr>
          <p:cNvSpPr txBox="1">
            <a:spLocks/>
          </p:cNvSpPr>
          <p:nvPr/>
        </p:nvSpPr>
        <p:spPr>
          <a:xfrm>
            <a:off x="3634619" y="5937687"/>
            <a:ext cx="5792409" cy="693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b="1" kern="100">
                <a:solidFill>
                  <a:srgbClr val="FEFAE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JasmineUPC" panose="02020603050405020304" pitchFamily="18" charset="-34"/>
              </a:rPr>
              <a:t>Quem é o principal afetado?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1F1597E-AB20-AB5C-92E9-BBDD6AA77951}"/>
              </a:ext>
            </a:extLst>
          </p:cNvPr>
          <p:cNvSpPr txBox="1">
            <a:spLocks/>
          </p:cNvSpPr>
          <p:nvPr/>
        </p:nvSpPr>
        <p:spPr>
          <a:xfrm>
            <a:off x="3393092" y="4484914"/>
            <a:ext cx="2238641" cy="51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kern="10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Comunidades Rurais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763247F2-F282-CB31-BC80-52EFE53B70B7}"/>
              </a:ext>
            </a:extLst>
          </p:cNvPr>
          <p:cNvSpPr txBox="1">
            <a:spLocks/>
          </p:cNvSpPr>
          <p:nvPr/>
        </p:nvSpPr>
        <p:spPr>
          <a:xfrm>
            <a:off x="6469117" y="4484914"/>
            <a:ext cx="2238641" cy="51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kern="100"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Trabalhadores Rurais</a:t>
            </a:r>
            <a:endParaRPr lang="pt-BR" sz="2800" kern="100"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D25C168B-CD2C-84C2-B1DB-E26D16AEA6B3}"/>
              </a:ext>
            </a:extLst>
          </p:cNvPr>
          <p:cNvSpPr txBox="1">
            <a:spLocks/>
          </p:cNvSpPr>
          <p:nvPr/>
        </p:nvSpPr>
        <p:spPr>
          <a:xfrm>
            <a:off x="9427028" y="4484914"/>
            <a:ext cx="2238641" cy="516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kern="100">
                <a:effectLst/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Consumidor e Comércio</a:t>
            </a:r>
          </a:p>
        </p:txBody>
      </p:sp>
      <p:pic>
        <p:nvPicPr>
          <p:cNvPr id="20" name="Gráfico 19" descr="Pensamento com preenchimento sólido">
            <a:extLst>
              <a:ext uri="{FF2B5EF4-FFF2-40B4-BE49-F238E27FC236}">
                <a16:creationId xmlns:a16="http://schemas.microsoft.com/office/drawing/2014/main" id="{38E321C8-2048-5330-24F1-9DF22FDEF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2362" y="55386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1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B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8A091-66C9-CB82-DB08-88E7E115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480" y="4899864"/>
            <a:ext cx="4523749" cy="18057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>
                <a:solidFill>
                  <a:srgbClr val="C4661F"/>
                </a:solidFill>
                <a:latin typeface="Bookman Old Style" panose="02050604050505020204" pitchFamily="18" charset="0"/>
              </a:rPr>
              <a:t>Este </a:t>
            </a:r>
            <a:r>
              <a:rPr lang="en-US" sz="3600" b="1" err="1">
                <a:solidFill>
                  <a:srgbClr val="C4661F"/>
                </a:solidFill>
                <a:latin typeface="Bookman Old Style" panose="02050604050505020204" pitchFamily="18" charset="0"/>
              </a:rPr>
              <a:t>problema</a:t>
            </a:r>
            <a:r>
              <a:rPr lang="en-US" sz="3600" b="1">
                <a:solidFill>
                  <a:srgbClr val="C4661F"/>
                </a:solidFill>
                <a:latin typeface="Bookman Old Style" panose="02050604050505020204" pitchFamily="18" charset="0"/>
              </a:rPr>
              <a:t> </a:t>
            </a:r>
            <a:r>
              <a:rPr lang="en-US" sz="3600" b="1" err="1">
                <a:solidFill>
                  <a:srgbClr val="C4661F"/>
                </a:solidFill>
                <a:latin typeface="Bookman Old Style" panose="02050604050505020204" pitchFamily="18" charset="0"/>
              </a:rPr>
              <a:t>tende</a:t>
            </a:r>
            <a:r>
              <a:rPr lang="en-US" sz="3600" b="1">
                <a:solidFill>
                  <a:srgbClr val="C4661F"/>
                </a:solidFill>
                <a:latin typeface="Bookman Old Style" panose="02050604050505020204" pitchFamily="18" charset="0"/>
              </a:rPr>
              <a:t> a </a:t>
            </a:r>
            <a:r>
              <a:rPr lang="en-US" sz="3600" b="1" err="1">
                <a:solidFill>
                  <a:srgbClr val="C4661F"/>
                </a:solidFill>
                <a:latin typeface="Bookman Old Style" panose="02050604050505020204" pitchFamily="18" charset="0"/>
              </a:rPr>
              <a:t>aumentar</a:t>
            </a:r>
            <a:r>
              <a:rPr lang="en-US" sz="3600" b="1">
                <a:solidFill>
                  <a:srgbClr val="C4661F"/>
                </a:solidFill>
                <a:latin typeface="Bookman Old Style" panose="02050604050505020204" pitchFamily="18" charset="0"/>
              </a:rPr>
              <a:t> </a:t>
            </a:r>
            <a:r>
              <a:rPr lang="en-US" sz="3600" b="1" err="1">
                <a:solidFill>
                  <a:srgbClr val="C4661F"/>
                </a:solidFill>
                <a:latin typeface="Bookman Old Style" panose="02050604050505020204" pitchFamily="18" charset="0"/>
              </a:rPr>
              <a:t>ou</a:t>
            </a:r>
            <a:r>
              <a:rPr lang="en-US" sz="3600" b="1">
                <a:solidFill>
                  <a:srgbClr val="C4661F"/>
                </a:solidFill>
                <a:latin typeface="Bookman Old Style" panose="02050604050505020204" pitchFamily="18" charset="0"/>
              </a:rPr>
              <a:t> </a:t>
            </a:r>
            <a:r>
              <a:rPr lang="en-US" sz="3600" b="1" err="1">
                <a:solidFill>
                  <a:srgbClr val="C4661F"/>
                </a:solidFill>
                <a:latin typeface="Bookman Old Style" panose="02050604050505020204" pitchFamily="18" charset="0"/>
              </a:rPr>
              <a:t>diminuir</a:t>
            </a:r>
            <a:r>
              <a:rPr lang="en-US" sz="3600" b="1">
                <a:solidFill>
                  <a:srgbClr val="C4661F"/>
                </a:solidFill>
                <a:latin typeface="Bookman Old Style" panose="02050604050505020204" pitchFamily="18" charset="0"/>
              </a:rPr>
              <a:t>? </a:t>
            </a:r>
          </a:p>
        </p:txBody>
      </p:sp>
      <p:pic>
        <p:nvPicPr>
          <p:cNvPr id="12" name="Picture 10" descr="Pin em Atualidades / Ecologia">
            <a:extLst>
              <a:ext uri="{FF2B5EF4-FFF2-40B4-BE49-F238E27FC236}">
                <a16:creationId xmlns:a16="http://schemas.microsoft.com/office/drawing/2014/main" id="{7FD87014-E49E-85C5-404A-1E536FCB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DA"/>
              </a:clrFrom>
              <a:clrTo>
                <a:srgbClr val="FFFDD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21"/>
            <a:ext cx="6884480" cy="680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3108FE-0BA0-5931-F913-A7D06B250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123" y="572707"/>
            <a:ext cx="2393270" cy="8043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E1CFC0E-5222-05F0-EEAF-69E6898BF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123" y="2736285"/>
            <a:ext cx="2393270" cy="8043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14F69FC-118A-B4B8-1D73-04A6DD1D3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003" y="1738271"/>
            <a:ext cx="2393270" cy="80432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8AF4242-D70B-2B81-6765-9F9F67D9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866" y="3854793"/>
            <a:ext cx="2393270" cy="80432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3B38A5B-A2CB-68CE-C5F0-339FB61A150C}"/>
              </a:ext>
            </a:extLst>
          </p:cNvPr>
          <p:cNvSpPr txBox="1"/>
          <p:nvPr/>
        </p:nvSpPr>
        <p:spPr>
          <a:xfrm>
            <a:off x="7977363" y="644155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>
                <a:latin typeface="JasmineUPC" panose="02020603050405020304" pitchFamily="18" charset="-34"/>
                <a:cs typeface="JasmineUPC" panose="02020603050405020304" pitchFamily="18" charset="-34"/>
              </a:rPr>
              <a:t>Demanda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ACBF208-C5B5-B469-48D7-50C62F02017B}"/>
              </a:ext>
            </a:extLst>
          </p:cNvPr>
          <p:cNvSpPr txBox="1"/>
          <p:nvPr/>
        </p:nvSpPr>
        <p:spPr>
          <a:xfrm>
            <a:off x="7893133" y="2808803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>
                <a:latin typeface="JasmineUPC" panose="02020603050405020304" pitchFamily="18" charset="-34"/>
                <a:cs typeface="JasmineUPC" panose="02020603050405020304" pitchFamily="18" charset="-34"/>
              </a:rPr>
              <a:t>Consciência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7D01ACB-B0B7-ED0C-E135-1447CBFBA03B}"/>
              </a:ext>
            </a:extLst>
          </p:cNvPr>
          <p:cNvSpPr txBox="1"/>
          <p:nvPr/>
        </p:nvSpPr>
        <p:spPr>
          <a:xfrm>
            <a:off x="9813344" y="1866082"/>
            <a:ext cx="18305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>
                <a:latin typeface="JasmineUPC" panose="02020603050405020304" pitchFamily="18" charset="-34"/>
                <a:cs typeface="JasmineUPC" panose="02020603050405020304" pitchFamily="18" charset="-34"/>
              </a:rPr>
              <a:t>Mudanças Climáticas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9A93C2-9932-50BD-2938-2629B0A5CB69}"/>
              </a:ext>
            </a:extLst>
          </p:cNvPr>
          <p:cNvSpPr txBox="1"/>
          <p:nvPr/>
        </p:nvSpPr>
        <p:spPr>
          <a:xfrm>
            <a:off x="10058158" y="3910245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>
                <a:latin typeface="JasmineUPC" panose="02020603050405020304" pitchFamily="18" charset="-34"/>
                <a:cs typeface="JasmineUPC" panose="02020603050405020304" pitchFamily="18" charset="-34"/>
              </a:rPr>
              <a:t>Logístico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FA5E5D-4DF6-344F-8A73-9E15831F9AA6}"/>
              </a:ext>
            </a:extLst>
          </p:cNvPr>
          <p:cNvSpPr txBox="1"/>
          <p:nvPr/>
        </p:nvSpPr>
        <p:spPr>
          <a:xfrm>
            <a:off x="9813344" y="2901136"/>
            <a:ext cx="2170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>
                <a:latin typeface="JasmineUPC" panose="02020603050405020304" pitchFamily="18" charset="-34"/>
                <a:cs typeface="JasmineUPC" panose="02020603050405020304" pitchFamily="18" charset="-34"/>
              </a:rPr>
              <a:t>Dos hábitos alimentares</a:t>
            </a:r>
          </a:p>
        </p:txBody>
      </p:sp>
      <p:pic>
        <p:nvPicPr>
          <p:cNvPr id="22" name="Gráfico 21" descr="Seta de linha: curva no sentido anti-horário estrutura de tópicos">
            <a:extLst>
              <a:ext uri="{FF2B5EF4-FFF2-40B4-BE49-F238E27FC236}">
                <a16:creationId xmlns:a16="http://schemas.microsoft.com/office/drawing/2014/main" id="{03D20F02-3E7F-E46E-ABB3-E87208AD0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592105">
            <a:off x="9291815" y="30280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4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6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53DCE9D4-E60E-A319-B049-09F4650F3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-355980" y="-252917"/>
            <a:ext cx="5831487" cy="71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CB2C1F-470D-D227-AC5E-440593BA7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250470"/>
            <a:ext cx="5878295" cy="1569660"/>
          </a:xfrm>
        </p:spPr>
        <p:txBody>
          <a:bodyPr/>
          <a:lstStyle/>
          <a:p>
            <a:pPr algn="ctr"/>
            <a:r>
              <a:rPr lang="pt-BR" b="1">
                <a:solidFill>
                  <a:srgbClr val="D3D7BA"/>
                </a:solidFill>
                <a:latin typeface="Bookman Old Style" panose="02050604050505020204" pitchFamily="18" charset="0"/>
              </a:rPr>
              <a:t>Quanto custa este problema?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4FAE30-B509-65FE-5007-FB7D1344735C}"/>
              </a:ext>
            </a:extLst>
          </p:cNvPr>
          <p:cNvSpPr txBox="1"/>
          <p:nvPr/>
        </p:nvSpPr>
        <p:spPr>
          <a:xfrm>
            <a:off x="278950" y="2206945"/>
            <a:ext cx="6139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>
                <a:latin typeface="Bookman Old Style" panose="02050604050505020204" pitchFamily="18" charset="0"/>
                <a:cs typeface="JasmineUPC" panose="02020603050405020304" pitchFamily="18" charset="-34"/>
              </a:rPr>
              <a:t>Em 2020, o Brasil teve um desperdiço de 36,7 milhões de toneladas de alimentos acarretando em um prejuízo num total de 84,8 milhões de reais.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9C2660-80B6-73C6-8272-068B6D82E0FA}"/>
              </a:ext>
            </a:extLst>
          </p:cNvPr>
          <p:cNvSpPr txBox="1"/>
          <p:nvPr/>
        </p:nvSpPr>
        <p:spPr>
          <a:xfrm>
            <a:off x="181659" y="4163421"/>
            <a:ext cx="63341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>
                <a:latin typeface="Bookman Old Style" panose="02050604050505020204" pitchFamily="18" charset="0"/>
              </a:rPr>
              <a:t>As perdas de grãos no mundo, ocorridas em todas as etapas da cadeia produtiva, desde a lavoura à mesa do consumidor, representam parcela de incontestável na perda e desperdício de alimentos como um </a:t>
            </a:r>
            <a:r>
              <a:rPr lang="pt-BR" sz="2400" err="1">
                <a:latin typeface="Bookman Old Style" panose="02050604050505020204" pitchFamily="18" charset="0"/>
              </a:rPr>
              <a:t>todsignificânciao</a:t>
            </a:r>
            <a:endParaRPr lang="pt-BR" sz="2400">
              <a:latin typeface="Bookman Old Style" panose="02050604050505020204" pitchFamily="18" charset="0"/>
            </a:endParaRP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40E874CB-846B-924F-B6A8-F05923C80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95" y="0"/>
            <a:ext cx="5463993" cy="3414996"/>
          </a:xfrm>
          <a:prstGeom prst="rect">
            <a:avLst/>
          </a:prstGeom>
        </p:spPr>
      </p:pic>
      <p:pic>
        <p:nvPicPr>
          <p:cNvPr id="7" name="Imagem 8">
            <a:extLst>
              <a:ext uri="{FF2B5EF4-FFF2-40B4-BE49-F238E27FC236}">
                <a16:creationId xmlns:a16="http://schemas.microsoft.com/office/drawing/2014/main" id="{EABC23AC-2DBD-D849-A79F-90BBB84C9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65" y="3395812"/>
            <a:ext cx="5471423" cy="34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5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6C137D7D-7688-5451-54BB-3324C2F72C70}"/>
              </a:ext>
            </a:extLst>
          </p:cNvPr>
          <p:cNvSpPr/>
          <p:nvPr/>
        </p:nvSpPr>
        <p:spPr>
          <a:xfrm>
            <a:off x="9467851" y="3927327"/>
            <a:ext cx="2596242" cy="1491253"/>
          </a:xfrm>
          <a:prstGeom prst="ellipse">
            <a:avLst/>
          </a:prstGeom>
          <a:solidFill>
            <a:srgbClr val="006E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B5DB747A-21FD-1B50-132C-3A1AE344963F}"/>
              </a:ext>
            </a:extLst>
          </p:cNvPr>
          <p:cNvCxnSpPr>
            <a:cxnSpLocks/>
          </p:cNvCxnSpPr>
          <p:nvPr/>
        </p:nvCxnSpPr>
        <p:spPr>
          <a:xfrm>
            <a:off x="9341118" y="4717294"/>
            <a:ext cx="262800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E721D32-731D-41E8-9593-D47D7EFD63A5}"/>
              </a:ext>
            </a:extLst>
          </p:cNvPr>
          <p:cNvCxnSpPr>
            <a:cxnSpLocks/>
          </p:cNvCxnSpPr>
          <p:nvPr/>
        </p:nvCxnSpPr>
        <p:spPr>
          <a:xfrm>
            <a:off x="11034316" y="4732007"/>
            <a:ext cx="513579" cy="461301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AE82E962-0B5D-564F-6E55-EAE25E02460E}"/>
              </a:ext>
            </a:extLst>
          </p:cNvPr>
          <p:cNvCxnSpPr>
            <a:cxnSpLocks/>
            <a:endCxn id="17" idx="7"/>
          </p:cNvCxnSpPr>
          <p:nvPr/>
        </p:nvCxnSpPr>
        <p:spPr>
          <a:xfrm flipV="1">
            <a:off x="10795585" y="4145716"/>
            <a:ext cx="888297" cy="571578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53DC7F57-2893-62AD-2583-523BBAC00E9D}"/>
              </a:ext>
            </a:extLst>
          </p:cNvPr>
          <p:cNvCxnSpPr>
            <a:cxnSpLocks/>
            <a:stCxn id="17" idx="0"/>
          </p:cNvCxnSpPr>
          <p:nvPr/>
        </p:nvCxnSpPr>
        <p:spPr>
          <a:xfrm flipH="1">
            <a:off x="10503149" y="3927327"/>
            <a:ext cx="262823" cy="78996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76EC7E25-151A-A51C-CC97-2A777CFBFAA2}"/>
              </a:ext>
            </a:extLst>
          </p:cNvPr>
          <p:cNvCxnSpPr>
            <a:cxnSpLocks/>
          </p:cNvCxnSpPr>
          <p:nvPr/>
        </p:nvCxnSpPr>
        <p:spPr>
          <a:xfrm>
            <a:off x="9868748" y="4255993"/>
            <a:ext cx="383912" cy="4613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258DBA9F-4299-9A84-79D6-73C3AD8E771E}"/>
              </a:ext>
            </a:extLst>
          </p:cNvPr>
          <p:cNvCxnSpPr>
            <a:cxnSpLocks/>
          </p:cNvCxnSpPr>
          <p:nvPr/>
        </p:nvCxnSpPr>
        <p:spPr>
          <a:xfrm>
            <a:off x="9919824" y="4732007"/>
            <a:ext cx="598294" cy="70658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BF8284ED-921F-8C41-7D32-1E48A5585E79}"/>
              </a:ext>
            </a:extLst>
          </p:cNvPr>
          <p:cNvSpPr/>
          <p:nvPr/>
        </p:nvSpPr>
        <p:spPr>
          <a:xfrm>
            <a:off x="6335486" y="4940465"/>
            <a:ext cx="2807425" cy="1552410"/>
          </a:xfrm>
          <a:prstGeom prst="ellipse">
            <a:avLst/>
          </a:prstGeom>
          <a:solidFill>
            <a:srgbClr val="006E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CEE559A-69FC-2133-2153-0D4B10EF2830}"/>
              </a:ext>
            </a:extLst>
          </p:cNvPr>
          <p:cNvCxnSpPr>
            <a:cxnSpLocks/>
            <a:stCxn id="16" idx="2"/>
            <a:endCxn id="16" idx="6"/>
          </p:cNvCxnSpPr>
          <p:nvPr/>
        </p:nvCxnSpPr>
        <p:spPr>
          <a:xfrm>
            <a:off x="6335486" y="5716670"/>
            <a:ext cx="2807425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F80D5F9F-1E39-0FC6-F500-9AEF0795CE48}"/>
              </a:ext>
            </a:extLst>
          </p:cNvPr>
          <p:cNvCxnSpPr>
            <a:cxnSpLocks/>
          </p:cNvCxnSpPr>
          <p:nvPr/>
        </p:nvCxnSpPr>
        <p:spPr>
          <a:xfrm>
            <a:off x="8005831" y="5726932"/>
            <a:ext cx="446187" cy="66332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BE15EB6D-A235-A30E-649C-A84CFA337DCE}"/>
              </a:ext>
            </a:extLst>
          </p:cNvPr>
          <p:cNvCxnSpPr>
            <a:cxnSpLocks/>
          </p:cNvCxnSpPr>
          <p:nvPr/>
        </p:nvCxnSpPr>
        <p:spPr>
          <a:xfrm>
            <a:off x="7302551" y="5772284"/>
            <a:ext cx="703280" cy="79183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FF1539C6-86BD-B8DF-36E6-78A3D8C445A1}"/>
              </a:ext>
            </a:extLst>
          </p:cNvPr>
          <p:cNvCxnSpPr>
            <a:cxnSpLocks/>
          </p:cNvCxnSpPr>
          <p:nvPr/>
        </p:nvCxnSpPr>
        <p:spPr>
          <a:xfrm>
            <a:off x="6716532" y="5701957"/>
            <a:ext cx="388484" cy="790918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159F49F5-9F56-71C2-7CE0-38B68FE015AE}"/>
              </a:ext>
            </a:extLst>
          </p:cNvPr>
          <p:cNvCxnSpPr>
            <a:cxnSpLocks/>
          </p:cNvCxnSpPr>
          <p:nvPr/>
        </p:nvCxnSpPr>
        <p:spPr>
          <a:xfrm>
            <a:off x="6518997" y="5402144"/>
            <a:ext cx="453680" cy="29981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CF253D56-5DD6-875B-D00D-9C8CBF78B4B9}"/>
              </a:ext>
            </a:extLst>
          </p:cNvPr>
          <p:cNvCxnSpPr>
            <a:cxnSpLocks/>
          </p:cNvCxnSpPr>
          <p:nvPr/>
        </p:nvCxnSpPr>
        <p:spPr>
          <a:xfrm>
            <a:off x="7156188" y="5024121"/>
            <a:ext cx="42790" cy="702811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E2631303-A5B0-1A69-540C-4A3E54A3A984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7739199" y="4940465"/>
            <a:ext cx="0" cy="77737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3EC90D13-F661-A4F4-74A4-3BB26FACEBAB}"/>
              </a:ext>
            </a:extLst>
          </p:cNvPr>
          <p:cNvCxnSpPr>
            <a:cxnSpLocks/>
          </p:cNvCxnSpPr>
          <p:nvPr/>
        </p:nvCxnSpPr>
        <p:spPr>
          <a:xfrm flipV="1">
            <a:off x="8434422" y="5175225"/>
            <a:ext cx="226884" cy="526732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C3F146C6-86CA-A385-E52C-028AFFD1F64B}"/>
              </a:ext>
            </a:extLst>
          </p:cNvPr>
          <p:cNvCxnSpPr>
            <a:cxnSpLocks/>
          </p:cNvCxnSpPr>
          <p:nvPr/>
        </p:nvCxnSpPr>
        <p:spPr>
          <a:xfrm>
            <a:off x="10415374" y="4775094"/>
            <a:ext cx="756366" cy="62705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7E1619C7-26AF-FD82-CAB6-2105B87E1572}"/>
              </a:ext>
            </a:extLst>
          </p:cNvPr>
          <p:cNvSpPr/>
          <p:nvPr/>
        </p:nvSpPr>
        <p:spPr>
          <a:xfrm>
            <a:off x="2284912" y="5133703"/>
            <a:ext cx="2953293" cy="1472145"/>
          </a:xfrm>
          <a:prstGeom prst="ellipse">
            <a:avLst/>
          </a:prstGeom>
          <a:solidFill>
            <a:srgbClr val="006E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D24757E9-A00D-C729-161E-4ADD3C6CFC53}"/>
              </a:ext>
            </a:extLst>
          </p:cNvPr>
          <p:cNvCxnSpPr>
            <a:cxnSpLocks/>
          </p:cNvCxnSpPr>
          <p:nvPr/>
        </p:nvCxnSpPr>
        <p:spPr>
          <a:xfrm>
            <a:off x="2786536" y="5907028"/>
            <a:ext cx="328945" cy="696231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4E59D9CB-58C5-BE4B-1AA9-FD7DC884DA20}"/>
              </a:ext>
            </a:extLst>
          </p:cNvPr>
          <p:cNvCxnSpPr>
            <a:cxnSpLocks/>
            <a:endCxn id="15" idx="4"/>
          </p:cNvCxnSpPr>
          <p:nvPr/>
        </p:nvCxnSpPr>
        <p:spPr>
          <a:xfrm>
            <a:off x="3432614" y="5909617"/>
            <a:ext cx="328945" cy="696231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5E958AEE-0C1B-FA81-4ECD-CFB7575404FE}"/>
              </a:ext>
            </a:extLst>
          </p:cNvPr>
          <p:cNvCxnSpPr>
            <a:cxnSpLocks/>
            <a:endCxn id="15" idx="5"/>
          </p:cNvCxnSpPr>
          <p:nvPr/>
        </p:nvCxnSpPr>
        <p:spPr>
          <a:xfrm>
            <a:off x="4051556" y="5866530"/>
            <a:ext cx="754149" cy="523727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866EF2FB-9F29-D966-C7F0-BE7D41E3653E}"/>
              </a:ext>
            </a:extLst>
          </p:cNvPr>
          <p:cNvCxnSpPr>
            <a:cxnSpLocks/>
          </p:cNvCxnSpPr>
          <p:nvPr/>
        </p:nvCxnSpPr>
        <p:spPr>
          <a:xfrm>
            <a:off x="2252498" y="5851816"/>
            <a:ext cx="3040277" cy="1471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3B255627-CF25-1315-B45E-BC6852E3DDC5}"/>
              </a:ext>
            </a:extLst>
          </p:cNvPr>
          <p:cNvCxnSpPr>
            <a:cxnSpLocks/>
            <a:endCxn id="15" idx="7"/>
          </p:cNvCxnSpPr>
          <p:nvPr/>
        </p:nvCxnSpPr>
        <p:spPr>
          <a:xfrm flipV="1">
            <a:off x="3812825" y="5349294"/>
            <a:ext cx="992880" cy="50252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21040079-344C-9D10-799C-21CBA1355E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540261" y="5349294"/>
            <a:ext cx="177151" cy="58641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8E3F9DA6-485B-DFC9-5F0B-A57D4BAA57DF}"/>
              </a:ext>
            </a:extLst>
          </p:cNvPr>
          <p:cNvCxnSpPr>
            <a:cxnSpLocks/>
          </p:cNvCxnSpPr>
          <p:nvPr/>
        </p:nvCxnSpPr>
        <p:spPr>
          <a:xfrm>
            <a:off x="2955065" y="5265572"/>
            <a:ext cx="314835" cy="58624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0B6B4274-6B1F-B574-01EB-7C9B0A2773F3}"/>
              </a:ext>
            </a:extLst>
          </p:cNvPr>
          <p:cNvCxnSpPr>
            <a:cxnSpLocks/>
          </p:cNvCxnSpPr>
          <p:nvPr/>
        </p:nvCxnSpPr>
        <p:spPr>
          <a:xfrm flipH="1">
            <a:off x="3510117" y="5196392"/>
            <a:ext cx="137108" cy="64404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47D84FDB-FF5F-803C-9BFE-802605109FDE}"/>
              </a:ext>
            </a:extLst>
          </p:cNvPr>
          <p:cNvSpPr/>
          <p:nvPr/>
        </p:nvSpPr>
        <p:spPr>
          <a:xfrm>
            <a:off x="36467" y="3677824"/>
            <a:ext cx="2596242" cy="1325563"/>
          </a:xfrm>
          <a:prstGeom prst="ellipse">
            <a:avLst/>
          </a:prstGeom>
          <a:solidFill>
            <a:srgbClr val="006E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4B69286-37E5-7C9C-6543-9724B19197AE}"/>
              </a:ext>
            </a:extLst>
          </p:cNvPr>
          <p:cNvCxnSpPr>
            <a:cxnSpLocks/>
            <a:endCxn id="14" idx="7"/>
          </p:cNvCxnSpPr>
          <p:nvPr/>
        </p:nvCxnSpPr>
        <p:spPr>
          <a:xfrm flipV="1">
            <a:off x="1500188" y="3871948"/>
            <a:ext cx="752310" cy="461301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68C73762-C9F4-C4F1-B067-174DC3E4FBAB}"/>
              </a:ext>
            </a:extLst>
          </p:cNvPr>
          <p:cNvCxnSpPr>
            <a:cxnSpLocks/>
          </p:cNvCxnSpPr>
          <p:nvPr/>
        </p:nvCxnSpPr>
        <p:spPr>
          <a:xfrm>
            <a:off x="573351" y="3871948"/>
            <a:ext cx="383912" cy="46130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C45B79D-A4DA-1818-61D2-5CA23DE30CA9}"/>
              </a:ext>
            </a:extLst>
          </p:cNvPr>
          <p:cNvCxnSpPr>
            <a:cxnSpLocks/>
            <a:stCxn id="14" idx="0"/>
          </p:cNvCxnSpPr>
          <p:nvPr/>
        </p:nvCxnSpPr>
        <p:spPr>
          <a:xfrm flipH="1">
            <a:off x="957263" y="3677824"/>
            <a:ext cx="377325" cy="65542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4673B6F-02B1-563E-07D2-58B76573CE6C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6467" y="4340606"/>
            <a:ext cx="1461693" cy="63484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F184B46-F352-AB03-8AAA-94B45296A60C}"/>
              </a:ext>
            </a:extLst>
          </p:cNvPr>
          <p:cNvCxnSpPr>
            <a:cxnSpLocks/>
            <a:endCxn id="14" idx="5"/>
          </p:cNvCxnSpPr>
          <p:nvPr/>
        </p:nvCxnSpPr>
        <p:spPr>
          <a:xfrm>
            <a:off x="1738919" y="4347962"/>
            <a:ext cx="513579" cy="461301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90E9D0E-95A7-7B6A-0951-0B47C2B5A08B}"/>
              </a:ext>
            </a:extLst>
          </p:cNvPr>
          <p:cNvCxnSpPr>
            <a:cxnSpLocks/>
          </p:cNvCxnSpPr>
          <p:nvPr/>
        </p:nvCxnSpPr>
        <p:spPr>
          <a:xfrm>
            <a:off x="45721" y="4333249"/>
            <a:ext cx="262800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3388044-8FE5-B8E2-DF7B-B89DB3D4BFE9}"/>
              </a:ext>
            </a:extLst>
          </p:cNvPr>
          <p:cNvCxnSpPr>
            <a:cxnSpLocks/>
          </p:cNvCxnSpPr>
          <p:nvPr/>
        </p:nvCxnSpPr>
        <p:spPr>
          <a:xfrm>
            <a:off x="1119977" y="4391049"/>
            <a:ext cx="756366" cy="62705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D8E3F8D-7127-B149-73BF-26740B60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>
                <a:solidFill>
                  <a:srgbClr val="006E2F"/>
                </a:solidFill>
                <a:latin typeface="Bookman Old Style" panose="02050604050505020204" pitchFamily="18" charset="0"/>
              </a:rPr>
              <a:t>O problema afeta os aspectos de Sustentabilidade?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8E44B3-6F5B-C8EF-D430-ABF4D3C32566}"/>
              </a:ext>
            </a:extLst>
          </p:cNvPr>
          <p:cNvSpPr txBox="1"/>
          <p:nvPr/>
        </p:nvSpPr>
        <p:spPr>
          <a:xfrm>
            <a:off x="2574770" y="5549343"/>
            <a:ext cx="254005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32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sustentabilidade rural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1316CF-E98C-2C99-99CD-799EDBFCB094}"/>
              </a:ext>
            </a:extLst>
          </p:cNvPr>
          <p:cNvSpPr txBox="1"/>
          <p:nvPr/>
        </p:nvSpPr>
        <p:spPr>
          <a:xfrm>
            <a:off x="101749" y="4018568"/>
            <a:ext cx="264222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32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agricultura</a:t>
            </a:r>
            <a:r>
              <a:rPr lang="pt-BR" sz="32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pt-BR" sz="3200" dirty="0">
                <a:ln>
                  <a:solidFill>
                    <a:schemeClr val="accent4"/>
                  </a:solidFill>
                </a:ln>
                <a:solidFill>
                  <a:srgbClr val="FFD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sustentável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D88E86E-AC45-8A27-50B6-9F39AF1CFAA6}"/>
              </a:ext>
            </a:extLst>
          </p:cNvPr>
          <p:cNvSpPr txBox="1"/>
          <p:nvPr/>
        </p:nvSpPr>
        <p:spPr>
          <a:xfrm>
            <a:off x="3086484" y="1882110"/>
            <a:ext cx="59997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783D19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prática da agricultura sustentável deve permitir que a população tenha acesso a produtos, serviços e ao mesmo tempo, alcance a lucratividade, a saúde ambiental e a equidade social e econômica.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2A51FB-7328-EC26-E1F6-13768538ED36}"/>
              </a:ext>
            </a:extLst>
          </p:cNvPr>
          <p:cNvSpPr txBox="1"/>
          <p:nvPr/>
        </p:nvSpPr>
        <p:spPr>
          <a:xfrm>
            <a:off x="6965504" y="5391282"/>
            <a:ext cx="17921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produtividade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A27695-60E7-F24E-68BF-1A4E88D93B55}"/>
              </a:ext>
            </a:extLst>
          </p:cNvPr>
          <p:cNvSpPr txBox="1"/>
          <p:nvPr/>
        </p:nvSpPr>
        <p:spPr>
          <a:xfrm>
            <a:off x="10185622" y="4390671"/>
            <a:ext cx="1753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200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economia</a:t>
            </a:r>
          </a:p>
        </p:txBody>
      </p:sp>
    </p:spTree>
    <p:extLst>
      <p:ext uri="{BB962C8B-B14F-4D97-AF65-F5344CB8AC3E}">
        <p14:creationId xmlns:p14="http://schemas.microsoft.com/office/powerpoint/2010/main" val="292148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>
            <a:extLst>
              <a:ext uri="{FF2B5EF4-FFF2-40B4-BE49-F238E27FC236}">
                <a16:creationId xmlns:a16="http://schemas.microsoft.com/office/drawing/2014/main" id="{D53CAA80-0018-2A05-FBF7-7C10BA78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7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138AC2-F4CD-FC45-E294-540F861E4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0563" y="2618629"/>
            <a:ext cx="6470277" cy="17589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b="1" err="1">
                <a:solidFill>
                  <a:srgbClr val="FEFAE0"/>
                </a:solidFill>
                <a:latin typeface="Bookman Old Style" panose="02050604050505020204" pitchFamily="18" charset="0"/>
              </a:rPr>
              <a:t>Já</a:t>
            </a:r>
            <a:r>
              <a:rPr lang="en-US" sz="4400" b="1">
                <a:solidFill>
                  <a:srgbClr val="FEFAE0"/>
                </a:solidFill>
                <a:latin typeface="Bookman Old Style" panose="02050604050505020204" pitchFamily="18" charset="0"/>
              </a:rPr>
              <a:t> </a:t>
            </a:r>
            <a:r>
              <a:rPr lang="en-US" sz="4400" b="1" err="1">
                <a:solidFill>
                  <a:srgbClr val="FEFAE0"/>
                </a:solidFill>
                <a:latin typeface="Bookman Old Style" panose="02050604050505020204" pitchFamily="18" charset="0"/>
              </a:rPr>
              <a:t>existe</a:t>
            </a:r>
            <a:r>
              <a:rPr lang="en-US" sz="4400" b="1">
                <a:solidFill>
                  <a:srgbClr val="FEFAE0"/>
                </a:solidFill>
                <a:latin typeface="Bookman Old Style" panose="02050604050505020204" pitchFamily="18" charset="0"/>
              </a:rPr>
              <a:t> </a:t>
            </a:r>
            <a:r>
              <a:rPr lang="en-US" sz="4400" b="1" err="1">
                <a:solidFill>
                  <a:srgbClr val="FEFAE0"/>
                </a:solidFill>
                <a:latin typeface="Bookman Old Style" panose="02050604050505020204" pitchFamily="18" charset="0"/>
              </a:rPr>
              <a:t>algum</a:t>
            </a:r>
            <a:r>
              <a:rPr lang="en-US" sz="4400" b="1">
                <a:solidFill>
                  <a:srgbClr val="FEFAE0"/>
                </a:solidFill>
                <a:latin typeface="Bookman Old Style" panose="02050604050505020204" pitchFamily="18" charset="0"/>
              </a:rPr>
              <a:t> </a:t>
            </a:r>
            <a:r>
              <a:rPr lang="en-US" sz="4400" b="1" err="1">
                <a:solidFill>
                  <a:srgbClr val="FEFAE0"/>
                </a:solidFill>
                <a:latin typeface="Bookman Old Style" panose="02050604050505020204" pitchFamily="18" charset="0"/>
              </a:rPr>
              <a:t>movimento</a:t>
            </a:r>
            <a:r>
              <a:rPr lang="en-US" sz="4400" b="1">
                <a:solidFill>
                  <a:srgbClr val="FEFAE0"/>
                </a:solidFill>
                <a:latin typeface="Bookman Old Style" panose="02050604050505020204" pitchFamily="18" charset="0"/>
              </a:rPr>
              <a:t> para resolver o </a:t>
            </a:r>
            <a:r>
              <a:rPr lang="en-US" sz="4400" b="1" err="1">
                <a:solidFill>
                  <a:srgbClr val="FEFAE0"/>
                </a:solidFill>
                <a:latin typeface="Bookman Old Style" panose="02050604050505020204" pitchFamily="18" charset="0"/>
              </a:rPr>
              <a:t>problema</a:t>
            </a:r>
            <a:r>
              <a:rPr lang="en-US" sz="4400" b="1">
                <a:solidFill>
                  <a:srgbClr val="FEFAE0"/>
                </a:solidFill>
                <a:latin typeface="Bookman Old Style" panose="02050604050505020204" pitchFamily="18" charset="0"/>
              </a:rPr>
              <a:t>?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23D9DA7-6D2A-26FA-8FE1-C4E20D9F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1" y="218408"/>
            <a:ext cx="2061973" cy="1525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B12FE24-F1E4-5805-8AA6-F8E5DBBC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004" y="3331647"/>
            <a:ext cx="1636259" cy="136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31EEA7D-C2F9-1B57-985E-2B9C6DF66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712" y="5098127"/>
            <a:ext cx="1636259" cy="1362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E4619EA-DA4C-0BF4-F835-BF883BD8E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85" y="4626380"/>
            <a:ext cx="2054999" cy="1578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B94903C-D020-8CA9-1FB9-D35D31A08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2477" y="427340"/>
            <a:ext cx="1865539" cy="1469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DF75DF8-CB54-BD9F-E2C9-3DDB9CC16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0491" y="5168463"/>
            <a:ext cx="2054999" cy="1350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8F7E465-09F2-864C-48CF-EC8E2DBBD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5858" y="1312242"/>
            <a:ext cx="1610432" cy="1237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5280EE4-E992-10A4-E6B1-C48E4477B8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406" b="10848"/>
          <a:stretch/>
        </p:blipFill>
        <p:spPr>
          <a:xfrm>
            <a:off x="456909" y="2573564"/>
            <a:ext cx="2162175" cy="1525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0E747C5F-0057-11B5-522F-5B95E33106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2880" y="5067851"/>
            <a:ext cx="1924731" cy="1392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2CFEBD5-14A2-9D16-0793-2478822945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1260" y="371705"/>
            <a:ext cx="1800225" cy="1525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DE5ACD1-16C5-C43E-B92F-E2952EAC041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248"/>
          <a:stretch/>
        </p:blipFill>
        <p:spPr>
          <a:xfrm>
            <a:off x="5784455" y="931072"/>
            <a:ext cx="1920365" cy="1255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78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0F3810B-C998-9EEF-3280-BF122186BE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9A9631-54EC-1DB3-C66A-E426D595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8" y="2045266"/>
            <a:ext cx="10384972" cy="609602"/>
          </a:xfrm>
        </p:spPr>
        <p:txBody>
          <a:bodyPr>
            <a:normAutofit fontScale="90000"/>
          </a:bodyPr>
          <a:lstStyle/>
          <a:p>
            <a:r>
              <a:rPr lang="pt-BR" sz="3200">
                <a:solidFill>
                  <a:srgbClr val="FFEED5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1- https</a:t>
            </a:r>
            <a:r>
              <a:rPr lang="pt-BR" sz="3200" dirty="0">
                <a:solidFill>
                  <a:srgbClr val="D3D7BA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:</a:t>
            </a:r>
            <a:r>
              <a:rPr lang="pt-BR" sz="3200">
                <a:solidFill>
                  <a:srgbClr val="FFEED5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//www.embrapa.br/busca-de-noticias/-/noticia/6465434/cuidados-na-pos-colheita-minimizam-desperdicio-de-hortalicas</a:t>
            </a:r>
            <a:br>
              <a:rPr lang="pt-BR" sz="3200">
                <a:solidFill>
                  <a:srgbClr val="FFEED5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</a:br>
            <a:r>
              <a:rPr lang="pt-BR" sz="3200">
                <a:solidFill>
                  <a:srgbClr val="FFEED5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2-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15D08B-EE1D-3022-D574-180035685A8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>
                <a:solidFill>
                  <a:srgbClr val="A9B388"/>
                </a:solidFill>
                <a:latin typeface="Bookman Old Style" panose="02050604050505020204" pitchFamily="18" charset="0"/>
              </a:rPr>
              <a:t>Referências</a:t>
            </a:r>
          </a:p>
        </p:txBody>
      </p:sp>
      <p:pic>
        <p:nvPicPr>
          <p:cNvPr id="8" name="Gráfico 7" descr="Cursor estrutura de tópicos">
            <a:extLst>
              <a:ext uri="{FF2B5EF4-FFF2-40B4-BE49-F238E27FC236}">
                <a16:creationId xmlns:a16="http://schemas.microsoft.com/office/drawing/2014/main" id="{4299776F-C61A-12CE-E123-5C6525653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8599" y="968827"/>
            <a:ext cx="609602" cy="60960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1F87886-B8F8-A67A-420D-0BE6770AEC65}"/>
              </a:ext>
            </a:extLst>
          </p:cNvPr>
          <p:cNvSpPr txBox="1">
            <a:spLocks/>
          </p:cNvSpPr>
          <p:nvPr/>
        </p:nvSpPr>
        <p:spPr>
          <a:xfrm>
            <a:off x="3619499" y="5274399"/>
            <a:ext cx="4953001" cy="771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7200" b="1">
                <a:solidFill>
                  <a:srgbClr val="A9B388"/>
                </a:solidFill>
                <a:latin typeface="Bookman Old Style" panose="02050604050505020204" pitchFamily="18" charset="0"/>
              </a:rPr>
              <a:t>Obrigado!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90656A-9663-793F-444D-C1F8CC35E008}"/>
              </a:ext>
            </a:extLst>
          </p:cNvPr>
          <p:cNvSpPr txBox="1"/>
          <p:nvPr/>
        </p:nvSpPr>
        <p:spPr>
          <a:xfrm>
            <a:off x="1916907" y="3886365"/>
            <a:ext cx="71862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https://agroemdia.com.br/2023/02/02/brasil-desperdica-367-milhoes-de-toneladas-de-graos-em-12-meses/#:~:text=Segundo%20o%20levantamento%2C%20o%20desperd%C3%ADcio,25%20de%20mar%C3%A7o%20de%202022.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642956-0020-F09D-8FFC-CC07D59C5F86}"/>
              </a:ext>
            </a:extLst>
          </p:cNvPr>
          <p:cNvSpPr txBox="1"/>
          <p:nvPr/>
        </p:nvSpPr>
        <p:spPr>
          <a:xfrm>
            <a:off x="673793" y="4898989"/>
            <a:ext cx="6193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https://www.gov.br/agricultura/pt-br/assuntos/sustentabilidade/perdas-e-desperdicio-de-alimentos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D77FBDA-B98C-DC8D-6D86-308907EB64A8}"/>
              </a:ext>
            </a:extLst>
          </p:cNvPr>
          <p:cNvSpPr txBox="1"/>
          <p:nvPr/>
        </p:nvSpPr>
        <p:spPr>
          <a:xfrm>
            <a:off x="5160170" y="4020027"/>
            <a:ext cx="6193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https://g1.globo.com/economia/agronegocios/globo-rural/noticia/2023/07/30/com-valor-perdido-com-desperdicio-de-graos-no-brasil-seria-possivel-comprar-135-milhoes-de-cestas-basicas.ghtml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49C42D-F524-3C62-12E4-9DC5ACD183FD}"/>
              </a:ext>
            </a:extLst>
          </p:cNvPr>
          <p:cNvSpPr txBox="1"/>
          <p:nvPr/>
        </p:nvSpPr>
        <p:spPr>
          <a:xfrm>
            <a:off x="1738313" y="2751236"/>
            <a:ext cx="6193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https://chemung.cce.cornell.edu/resources/storage-guidelines-for-fruits-vegetables</a:t>
            </a:r>
          </a:p>
        </p:txBody>
      </p:sp>
    </p:spTree>
    <p:extLst>
      <p:ext uri="{BB962C8B-B14F-4D97-AF65-F5344CB8AC3E}">
        <p14:creationId xmlns:p14="http://schemas.microsoft.com/office/powerpoint/2010/main" val="9943790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e7a52f9-5c66-44a9-86f3-38766607b95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EE90E01C1554D81095FA0DFA567B7" ma:contentTypeVersion="5" ma:contentTypeDescription="Create a new document." ma:contentTypeScope="" ma:versionID="43d30212bf32b43b770854d1f91776b5">
  <xsd:schema xmlns:xsd="http://www.w3.org/2001/XMLSchema" xmlns:xs="http://www.w3.org/2001/XMLSchema" xmlns:p="http://schemas.microsoft.com/office/2006/metadata/properties" xmlns:ns3="3e7a52f9-5c66-44a9-86f3-38766607b952" targetNamespace="http://schemas.microsoft.com/office/2006/metadata/properties" ma:root="true" ma:fieldsID="d80f1116d1612e56eeb7a739bd16a937" ns3:_="">
    <xsd:import namespace="3e7a52f9-5c66-44a9-86f3-38766607b9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52f9-5c66-44a9-86f3-38766607b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169C57-F498-4DE9-B427-AD7BED6B758A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3e7a52f9-5c66-44a9-86f3-38766607b95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E93B9D1-1876-4A29-8C3E-5080EDC23E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B0773E-5D9F-4B5B-8005-C17D8F6D9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7a52f9-5c66-44a9-86f3-38766607b9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502</Words>
  <Application>Microsoft Office PowerPoint</Application>
  <PresentationFormat>Widescreen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MS PGothic</vt:lpstr>
      <vt:lpstr>Arial</vt:lpstr>
      <vt:lpstr>Bookman Old Style</vt:lpstr>
      <vt:lpstr>Calibri</vt:lpstr>
      <vt:lpstr>Calibri Light</vt:lpstr>
      <vt:lpstr>JasmineUPC</vt:lpstr>
      <vt:lpstr>Times New Roman</vt:lpstr>
      <vt:lpstr>Tema do Office</vt:lpstr>
      <vt:lpstr>A perda de alimentos pela má conservação</vt:lpstr>
      <vt:lpstr>1- Contextualização</vt:lpstr>
      <vt:lpstr>Apresentação do PowerPoint</vt:lpstr>
      <vt:lpstr> </vt:lpstr>
      <vt:lpstr>Este problema tende a aumentar ou diminuir? </vt:lpstr>
      <vt:lpstr>Quanto custa este problema?</vt:lpstr>
      <vt:lpstr>O problema afeta os aspectos de Sustentabilidade?</vt:lpstr>
      <vt:lpstr>Já existe algum movimento para resolver o problema?</vt:lpstr>
      <vt:lpstr>1- https://www.embrapa.br/busca-de-noticias/-/noticia/6465434/cuidados-na-pos-colheita-minimizam-desperdicio-de-hortalicas 2-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Atividade Projeto e inovação</dc:title>
  <dc:creator>MAYCON DA SILVA NOGUEIRA .</dc:creator>
  <cp:lastModifiedBy>MAYCON DA SILVA NOGUEIRA .</cp:lastModifiedBy>
  <cp:revision>5</cp:revision>
  <dcterms:created xsi:type="dcterms:W3CDTF">2023-08-14T22:30:44Z</dcterms:created>
  <dcterms:modified xsi:type="dcterms:W3CDTF">2023-08-16T12:25:47Z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0x010100678EE90E01C1554D81095FA0DFA567B7</vt:lpwstr>
  </property>
</Properties>
</file>